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94" r:id="rId3"/>
    <p:sldId id="258" r:id="rId4"/>
    <p:sldId id="259" r:id="rId5"/>
    <p:sldId id="260" r:id="rId6"/>
    <p:sldId id="261" r:id="rId7"/>
    <p:sldId id="262" r:id="rId8"/>
    <p:sldId id="279" r:id="rId9"/>
    <p:sldId id="278" r:id="rId10"/>
    <p:sldId id="265" r:id="rId11"/>
    <p:sldId id="266" r:id="rId12"/>
    <p:sldId id="287" r:id="rId13"/>
    <p:sldId id="267" r:id="rId14"/>
    <p:sldId id="268" r:id="rId15"/>
    <p:sldId id="269" r:id="rId16"/>
    <p:sldId id="270" r:id="rId17"/>
    <p:sldId id="280" r:id="rId18"/>
    <p:sldId id="290" r:id="rId19"/>
    <p:sldId id="272" r:id="rId20"/>
    <p:sldId id="273" r:id="rId21"/>
    <p:sldId id="274" r:id="rId22"/>
    <p:sldId id="276" r:id="rId23"/>
    <p:sldId id="275" r:id="rId24"/>
    <p:sldId id="292" r:id="rId25"/>
    <p:sldId id="281" r:id="rId26"/>
    <p:sldId id="286" r:id="rId27"/>
    <p:sldId id="285" r:id="rId28"/>
    <p:sldId id="283" r:id="rId29"/>
    <p:sldId id="288" r:id="rId30"/>
    <p:sldId id="289" r:id="rId31"/>
    <p:sldId id="282" r:id="rId32"/>
  </p:sldIdLst>
  <p:sldSz cx="9144000" cy="5143500" type="screen16x9"/>
  <p:notesSz cx="6858000" cy="9144000"/>
  <p:embeddedFontLst>
    <p:embeddedFont>
      <p:font typeface="Anton" panose="020B0604020202020204" charset="0"/>
      <p:regular r:id="rId34"/>
    </p:embeddedFont>
    <p:embeddedFont>
      <p:font typeface="Fredoka One" panose="020B0604020202020204" charset="0"/>
      <p:regular r:id="rId35"/>
    </p:embeddedFont>
    <p:embeddedFont>
      <p:font typeface="Muli" panose="02000503000000000000" pitchFamily="2" charset="0"/>
      <p:regular r:id="rId36"/>
    </p:embeddedFont>
    <p:embeddedFont>
      <p:font typeface="Oswald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43" autoAdjust="0"/>
    <p:restoredTop sz="94291" autoAdjust="0"/>
  </p:normalViewPr>
  <p:slideViewPr>
    <p:cSldViewPr snapToGrid="0">
      <p:cViewPr varScale="1">
        <p:scale>
          <a:sx n="91" d="100"/>
          <a:sy n="91" d="100"/>
        </p:scale>
        <p:origin x="10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Trousers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Brooks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 trousers &amp; chinos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 custRadScaleRad="97586" custRadScaleInc="-147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Shirts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Boss-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Shirts and Blouses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MEN_ dress shirts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Shirts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>
              <a:solidFill>
                <a:schemeClr val="tx1"/>
              </a:solidFill>
            </a:rPr>
            <a:t>Womens Shirts</a:t>
          </a:r>
          <a:endParaRPr lang="en-GB" sz="900" dirty="0">
            <a:solidFill>
              <a:schemeClr val="tx1"/>
            </a:solidFill>
          </a:endParaRP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62563" y="859672"/>
          <a:ext cx="796016" cy="796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Trousers</a:t>
          </a:r>
        </a:p>
      </dsp:txBody>
      <dsp:txXfrm>
        <a:off x="1479137" y="976246"/>
        <a:ext cx="562868" cy="562868"/>
      </dsp:txXfrm>
    </dsp:sp>
    <dsp:sp modelId="{4F8B286E-9C74-469A-9871-44CA94B6BCCF}">
      <dsp:nvSpPr>
        <dsp:cNvPr id="0" name=""/>
        <dsp:cNvSpPr/>
      </dsp:nvSpPr>
      <dsp:spPr>
        <a:xfrm rot="16200000">
          <a:off x="1682085" y="763484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47" y="777262"/>
        <a:ext cx="7848" cy="7848"/>
      </dsp:txXfrm>
    </dsp:sp>
    <dsp:sp modelId="{E7C5726C-C1D6-4A28-B4EF-CDD5B13ECA49}">
      <dsp:nvSpPr>
        <dsp:cNvPr id="0" name=""/>
        <dsp:cNvSpPr/>
      </dsp:nvSpPr>
      <dsp:spPr>
        <a:xfrm>
          <a:off x="1414278" y="10115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Brooks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5705" y="111542"/>
        <a:ext cx="489731" cy="489731"/>
      </dsp:txXfrm>
    </dsp:sp>
    <dsp:sp modelId="{7757BB00-6925-4874-BBB2-DD04D22CA61C}">
      <dsp:nvSpPr>
        <dsp:cNvPr id="0" name=""/>
        <dsp:cNvSpPr/>
      </dsp:nvSpPr>
      <dsp:spPr>
        <a:xfrm rot="19800000">
          <a:off x="2094741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015509"/>
        <a:ext cx="7848" cy="7848"/>
      </dsp:txXfrm>
    </dsp:sp>
    <dsp:sp modelId="{B1774226-643B-43C0-9AE7-7F9FA70F6519}">
      <dsp:nvSpPr>
        <dsp:cNvPr id="0" name=""/>
        <dsp:cNvSpPr/>
      </dsp:nvSpPr>
      <dsp:spPr>
        <a:xfrm>
          <a:off x="219480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2296230" y="562178"/>
        <a:ext cx="489731" cy="489731"/>
      </dsp:txXfrm>
    </dsp:sp>
    <dsp:sp modelId="{56603B69-2A96-474C-B33C-753317DE0546}">
      <dsp:nvSpPr>
        <dsp:cNvPr id="0" name=""/>
        <dsp:cNvSpPr/>
      </dsp:nvSpPr>
      <dsp:spPr>
        <a:xfrm rot="1800000">
          <a:off x="2094741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492003"/>
        <a:ext cx="7848" cy="7848"/>
      </dsp:txXfrm>
    </dsp:sp>
    <dsp:sp modelId="{29DAF3D2-E5C0-4E11-B75F-B1327232FE12}">
      <dsp:nvSpPr>
        <dsp:cNvPr id="0" name=""/>
        <dsp:cNvSpPr/>
      </dsp:nvSpPr>
      <dsp:spPr>
        <a:xfrm>
          <a:off x="219480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 trousers &amp; chinos</a:t>
          </a:r>
        </a:p>
      </dsp:txBody>
      <dsp:txXfrm>
        <a:off x="2296230" y="1463451"/>
        <a:ext cx="489731" cy="489731"/>
      </dsp:txXfrm>
    </dsp:sp>
    <dsp:sp modelId="{B7AA6C7A-1327-42EA-A624-A0EAE66428AA}">
      <dsp:nvSpPr>
        <dsp:cNvPr id="0" name=""/>
        <dsp:cNvSpPr/>
      </dsp:nvSpPr>
      <dsp:spPr>
        <a:xfrm rot="5397354">
          <a:off x="1693322" y="1705594"/>
          <a:ext cx="135215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35215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7549" y="1719916"/>
        <a:ext cx="6760" cy="6760"/>
      </dsp:txXfrm>
    </dsp:sp>
    <dsp:sp modelId="{55AD2436-5AB3-46DF-AB47-88F21F837471}">
      <dsp:nvSpPr>
        <dsp:cNvPr id="0" name=""/>
        <dsp:cNvSpPr/>
      </dsp:nvSpPr>
      <dsp:spPr>
        <a:xfrm>
          <a:off x="1414955" y="179090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6382" y="1892331"/>
        <a:ext cx="489731" cy="489731"/>
      </dsp:txXfrm>
    </dsp:sp>
    <dsp:sp modelId="{9597683D-1F77-4E9C-B028-02B5A82A2D50}">
      <dsp:nvSpPr>
        <dsp:cNvPr id="0" name=""/>
        <dsp:cNvSpPr/>
      </dsp:nvSpPr>
      <dsp:spPr>
        <a:xfrm rot="9000000">
          <a:off x="1269429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492003"/>
        <a:ext cx="7848" cy="7848"/>
      </dsp:txXfrm>
    </dsp:sp>
    <dsp:sp modelId="{827CB024-C9D8-48E1-A47B-3071CA2C093C}">
      <dsp:nvSpPr>
        <dsp:cNvPr id="0" name=""/>
        <dsp:cNvSpPr/>
      </dsp:nvSpPr>
      <dsp:spPr>
        <a:xfrm>
          <a:off x="63375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1463451"/>
        <a:ext cx="489731" cy="489731"/>
      </dsp:txXfrm>
    </dsp:sp>
    <dsp:sp modelId="{9C1C2BE7-3B00-437C-88F4-D4856B106D9A}">
      <dsp:nvSpPr>
        <dsp:cNvPr id="0" name=""/>
        <dsp:cNvSpPr/>
      </dsp:nvSpPr>
      <dsp:spPr>
        <a:xfrm rot="12600000">
          <a:off x="1269429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015509"/>
        <a:ext cx="7848" cy="7848"/>
      </dsp:txXfrm>
    </dsp:sp>
    <dsp:sp modelId="{17E07D6B-BB56-4189-B748-22A4B3BE6BF6}">
      <dsp:nvSpPr>
        <dsp:cNvPr id="0" name=""/>
        <dsp:cNvSpPr/>
      </dsp:nvSpPr>
      <dsp:spPr>
        <a:xfrm>
          <a:off x="63375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562178"/>
        <a:ext cx="489731" cy="489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59429" y="856538"/>
          <a:ext cx="802284" cy="802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Shirts</a:t>
          </a:r>
        </a:p>
      </dsp:txBody>
      <dsp:txXfrm>
        <a:off x="1476921" y="974030"/>
        <a:ext cx="567300" cy="567300"/>
      </dsp:txXfrm>
    </dsp:sp>
    <dsp:sp modelId="{4F8B286E-9C74-469A-9871-44CA94B6BCCF}">
      <dsp:nvSpPr>
        <dsp:cNvPr id="0" name=""/>
        <dsp:cNvSpPr/>
      </dsp:nvSpPr>
      <dsp:spPr>
        <a:xfrm rot="16200000">
          <a:off x="1681923" y="760048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773958"/>
        <a:ext cx="7864" cy="7864"/>
      </dsp:txXfrm>
    </dsp:sp>
    <dsp:sp modelId="{E7C5726C-C1D6-4A28-B4EF-CDD5B13ECA49}">
      <dsp:nvSpPr>
        <dsp:cNvPr id="0" name=""/>
        <dsp:cNvSpPr/>
      </dsp:nvSpPr>
      <dsp:spPr>
        <a:xfrm>
          <a:off x="1411551" y="1203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Boss-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1513776" y="103428"/>
        <a:ext cx="493589" cy="493589"/>
      </dsp:txXfrm>
    </dsp:sp>
    <dsp:sp modelId="{7757BB00-6925-4874-BBB2-DD04D22CA61C}">
      <dsp:nvSpPr>
        <dsp:cNvPr id="0" name=""/>
        <dsp:cNvSpPr/>
      </dsp:nvSpPr>
      <dsp:spPr>
        <a:xfrm rot="19800000">
          <a:off x="2097433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013853"/>
        <a:ext cx="7864" cy="7864"/>
      </dsp:txXfrm>
    </dsp:sp>
    <dsp:sp modelId="{B1774226-643B-43C0-9AE7-7F9FA70F6519}">
      <dsp:nvSpPr>
        <dsp:cNvPr id="0" name=""/>
        <dsp:cNvSpPr/>
      </dsp:nvSpPr>
      <dsp:spPr>
        <a:xfrm>
          <a:off x="2197433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MEN_ dress shirts</a:t>
          </a:r>
        </a:p>
      </dsp:txBody>
      <dsp:txXfrm>
        <a:off x="2299658" y="557157"/>
        <a:ext cx="493589" cy="493589"/>
      </dsp:txXfrm>
    </dsp:sp>
    <dsp:sp modelId="{56603B69-2A96-474C-B33C-753317DE0546}">
      <dsp:nvSpPr>
        <dsp:cNvPr id="0" name=""/>
        <dsp:cNvSpPr/>
      </dsp:nvSpPr>
      <dsp:spPr>
        <a:xfrm rot="1800000">
          <a:off x="2097433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493643"/>
        <a:ext cx="7864" cy="7864"/>
      </dsp:txXfrm>
    </dsp:sp>
    <dsp:sp modelId="{29DAF3D2-E5C0-4E11-B75F-B1327232FE12}">
      <dsp:nvSpPr>
        <dsp:cNvPr id="0" name=""/>
        <dsp:cNvSpPr/>
      </dsp:nvSpPr>
      <dsp:spPr>
        <a:xfrm>
          <a:off x="2197433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2299658" y="1464615"/>
        <a:ext cx="493589" cy="493589"/>
      </dsp:txXfrm>
    </dsp:sp>
    <dsp:sp modelId="{B7AA6C7A-1327-42EA-A624-A0EAE66428AA}">
      <dsp:nvSpPr>
        <dsp:cNvPr id="0" name=""/>
        <dsp:cNvSpPr/>
      </dsp:nvSpPr>
      <dsp:spPr>
        <a:xfrm rot="5400000">
          <a:off x="1681923" y="1719629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1733538"/>
        <a:ext cx="7864" cy="7864"/>
      </dsp:txXfrm>
    </dsp:sp>
    <dsp:sp modelId="{55AD2436-5AB3-46DF-AB47-88F21F837471}">
      <dsp:nvSpPr>
        <dsp:cNvPr id="0" name=""/>
        <dsp:cNvSpPr/>
      </dsp:nvSpPr>
      <dsp:spPr>
        <a:xfrm>
          <a:off x="1411551" y="1816119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Shirts</a:t>
          </a:r>
        </a:p>
      </dsp:txBody>
      <dsp:txXfrm>
        <a:off x="1513776" y="1918344"/>
        <a:ext cx="493589" cy="493589"/>
      </dsp:txXfrm>
    </dsp:sp>
    <dsp:sp modelId="{9597683D-1F77-4E9C-B028-02B5A82A2D50}">
      <dsp:nvSpPr>
        <dsp:cNvPr id="0" name=""/>
        <dsp:cNvSpPr/>
      </dsp:nvSpPr>
      <dsp:spPr>
        <a:xfrm rot="9000000">
          <a:off x="1266412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493643"/>
        <a:ext cx="7864" cy="7864"/>
      </dsp:txXfrm>
    </dsp:sp>
    <dsp:sp modelId="{827CB024-C9D8-48E1-A47B-3071CA2C093C}">
      <dsp:nvSpPr>
        <dsp:cNvPr id="0" name=""/>
        <dsp:cNvSpPr/>
      </dsp:nvSpPr>
      <dsp:spPr>
        <a:xfrm>
          <a:off x="625670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solidFill>
                <a:schemeClr val="tx1"/>
              </a:solidFill>
            </a:rPr>
            <a:t>Womens Shirts</a:t>
          </a:r>
          <a:endParaRPr lang="en-GB" sz="900" kern="1200" dirty="0">
            <a:solidFill>
              <a:schemeClr val="tx1"/>
            </a:solidFill>
          </a:endParaRPr>
        </a:p>
      </dsp:txBody>
      <dsp:txXfrm>
        <a:off x="727895" y="1464615"/>
        <a:ext cx="493589" cy="493589"/>
      </dsp:txXfrm>
    </dsp:sp>
    <dsp:sp modelId="{9C1C2BE7-3B00-437C-88F4-D4856B106D9A}">
      <dsp:nvSpPr>
        <dsp:cNvPr id="0" name=""/>
        <dsp:cNvSpPr/>
      </dsp:nvSpPr>
      <dsp:spPr>
        <a:xfrm rot="12600000">
          <a:off x="1266412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013853"/>
        <a:ext cx="7864" cy="7864"/>
      </dsp:txXfrm>
    </dsp:sp>
    <dsp:sp modelId="{17E07D6B-BB56-4189-B748-22A4B3BE6BF6}">
      <dsp:nvSpPr>
        <dsp:cNvPr id="0" name=""/>
        <dsp:cNvSpPr/>
      </dsp:nvSpPr>
      <dsp:spPr>
        <a:xfrm>
          <a:off x="625670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Shirts and Blouses</a:t>
          </a:r>
        </a:p>
      </dsp:txBody>
      <dsp:txXfrm>
        <a:off x="727895" y="557157"/>
        <a:ext cx="493589" cy="49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56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bb101d3a4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8bb101d3a4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8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3"/>
          <p:cNvGrpSpPr/>
          <p:nvPr/>
        </p:nvGrpSpPr>
        <p:grpSpPr>
          <a:xfrm>
            <a:off x="1551988" y="1658575"/>
            <a:ext cx="6039850" cy="1801350"/>
            <a:chOff x="1551988" y="1658575"/>
            <a:chExt cx="6039850" cy="1801350"/>
          </a:xfrm>
        </p:grpSpPr>
        <p:grpSp>
          <p:nvGrpSpPr>
            <p:cNvPr id="187" name="Google Shape;187;p13"/>
            <p:cNvGrpSpPr/>
            <p:nvPr/>
          </p:nvGrpSpPr>
          <p:grpSpPr>
            <a:xfrm>
              <a:off x="1551988" y="1658575"/>
              <a:ext cx="866600" cy="0"/>
              <a:chOff x="1546813" y="1658575"/>
              <a:chExt cx="866600" cy="0"/>
            </a:xfrm>
          </p:grpSpPr>
          <p:cxnSp>
            <p:nvCxnSpPr>
              <p:cNvPr id="188" name="Google Shape;188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" name="Google Shape;190;p13"/>
            <p:cNvGrpSpPr/>
            <p:nvPr/>
          </p:nvGrpSpPr>
          <p:grpSpPr>
            <a:xfrm>
              <a:off x="4138613" y="1658575"/>
              <a:ext cx="866600" cy="0"/>
              <a:chOff x="4138613" y="1658575"/>
              <a:chExt cx="866600" cy="0"/>
            </a:xfrm>
          </p:grpSpPr>
          <p:cxnSp>
            <p:nvCxnSpPr>
              <p:cNvPr id="191" name="Google Shape;191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3" name="Google Shape;193;p13"/>
            <p:cNvGrpSpPr/>
            <p:nvPr/>
          </p:nvGrpSpPr>
          <p:grpSpPr>
            <a:xfrm>
              <a:off x="6725238" y="1658575"/>
              <a:ext cx="866600" cy="0"/>
              <a:chOff x="6730413" y="1658575"/>
              <a:chExt cx="866600" cy="0"/>
            </a:xfrm>
          </p:grpSpPr>
          <p:cxnSp>
            <p:nvCxnSpPr>
              <p:cNvPr id="194" name="Google Shape;194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6" name="Google Shape;196;p13"/>
            <p:cNvGrpSpPr/>
            <p:nvPr/>
          </p:nvGrpSpPr>
          <p:grpSpPr>
            <a:xfrm>
              <a:off x="1551988" y="3459925"/>
              <a:ext cx="866600" cy="0"/>
              <a:chOff x="1546813" y="1658575"/>
              <a:chExt cx="866600" cy="0"/>
            </a:xfrm>
          </p:grpSpPr>
          <p:cxnSp>
            <p:nvCxnSpPr>
              <p:cNvPr id="197" name="Google Shape;197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9" name="Google Shape;199;p13"/>
            <p:cNvGrpSpPr/>
            <p:nvPr/>
          </p:nvGrpSpPr>
          <p:grpSpPr>
            <a:xfrm>
              <a:off x="4138613" y="3459925"/>
              <a:ext cx="866600" cy="0"/>
              <a:chOff x="4138613" y="1658575"/>
              <a:chExt cx="866600" cy="0"/>
            </a:xfrm>
          </p:grpSpPr>
          <p:cxnSp>
            <p:nvCxnSpPr>
              <p:cNvPr id="200" name="Google Shape;200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2" name="Google Shape;202;p13"/>
            <p:cNvGrpSpPr/>
            <p:nvPr/>
          </p:nvGrpSpPr>
          <p:grpSpPr>
            <a:xfrm>
              <a:off x="6725238" y="3459925"/>
              <a:ext cx="866600" cy="0"/>
              <a:chOff x="6730413" y="1658575"/>
              <a:chExt cx="866600" cy="0"/>
            </a:xfrm>
          </p:grpSpPr>
          <p:cxnSp>
            <p:nvCxnSpPr>
              <p:cNvPr id="203" name="Google Shape;203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2" hasCustomPrompt="1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5" hasCustomPrompt="1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8" hasCustomPrompt="1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4" hasCustomPrompt="1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17" hasCustomPrompt="1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4" name="Google Shape;224;p13"/>
          <p:cNvSpPr/>
          <p:nvPr/>
        </p:nvSpPr>
        <p:spPr>
          <a:xfrm rot="5400000">
            <a:off x="8062115" y="4365389"/>
            <a:ext cx="148352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 rot="5400000">
            <a:off x="-392142" y="662668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 rot="5400000">
            <a:off x="287564" y="1529112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3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229" name="Google Shape;229;p13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407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ctrTitle"/>
          </p:nvPr>
        </p:nvSpPr>
        <p:spPr>
          <a:xfrm>
            <a:off x="5006883" y="1786200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title" idx="2"/>
          </p:nvPr>
        </p:nvSpPr>
        <p:spPr>
          <a:xfrm>
            <a:off x="3354996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sz="8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f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876329" y="2763670"/>
            <a:ext cx="2871704" cy="22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clothing, 13 stores, c. 6000 images in total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>
            <a:grpSpLocks noChangeAspect="1"/>
          </p:cNvGrpSpPr>
          <p:nvPr/>
        </p:nvGrpSpPr>
        <p:grpSpPr>
          <a:xfrm>
            <a:off x="4403718" y="3683720"/>
            <a:ext cx="3894314" cy="1338907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11"/>
          <p:cNvSpPr txBox="1"/>
          <p:nvPr/>
        </p:nvSpPr>
        <p:spPr>
          <a:xfrm>
            <a:off x="379448" y="694142"/>
            <a:ext cx="3060547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SzPts val="1000"/>
              <a:buFont typeface="Arial"/>
              <a:buChar char="•"/>
            </a:pPr>
            <a:r>
              <a:rPr lang="en-GB" sz="1000" dirty="0" err="1">
                <a:solidFill>
                  <a:srgbClr val="434343"/>
                </a:solidFill>
              </a:rPr>
              <a:t>Webscraped</a:t>
            </a:r>
            <a:r>
              <a:rPr lang="en-GB" sz="1000" dirty="0">
                <a:solidFill>
                  <a:srgbClr val="434343"/>
                </a:solidFill>
              </a:rPr>
              <a:t> data was cleaned e.g. similar clothing types were mapped to a consistent category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F83C5D-DFFB-4236-B71D-B8EE881F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774398"/>
              </p:ext>
            </p:extLst>
          </p:nvPr>
        </p:nvGraphicFramePr>
        <p:xfrm>
          <a:off x="2988762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398976-CB31-4119-9804-8C4EC024C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46944"/>
              </p:ext>
            </p:extLst>
          </p:nvPr>
        </p:nvGraphicFramePr>
        <p:xfrm>
          <a:off x="5864037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A43677E-C52D-4ED8-911C-2EB3D841719F}"/>
              </a:ext>
            </a:extLst>
          </p:cNvPr>
          <p:cNvCxnSpPr>
            <a:cxnSpLocks/>
            <a:stCxn id="15" idx="2"/>
            <a:endCxn id="487" idx="0"/>
          </p:cNvCxnSpPr>
          <p:nvPr/>
        </p:nvCxnSpPr>
        <p:spPr>
          <a:xfrm rot="5400000">
            <a:off x="6642247" y="2701358"/>
            <a:ext cx="483497" cy="14812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87C591-BE0F-408A-9082-5680FE212A55}"/>
              </a:ext>
            </a:extLst>
          </p:cNvPr>
          <p:cNvCxnSpPr>
            <a:cxnSpLocks/>
            <a:stCxn id="3" idx="2"/>
            <a:endCxn id="487" idx="0"/>
          </p:cNvCxnSpPr>
          <p:nvPr/>
        </p:nvCxnSpPr>
        <p:spPr>
          <a:xfrm rot="16200000" flipH="1">
            <a:off x="5204609" y="2744946"/>
            <a:ext cx="483497" cy="13940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78FF3-F52C-4886-B986-14B484DACF33}"/>
              </a:ext>
            </a:extLst>
          </p:cNvPr>
          <p:cNvSpPr txBox="1"/>
          <p:nvPr/>
        </p:nvSpPr>
        <p:spPr>
          <a:xfrm>
            <a:off x="5821509" y="1630481"/>
            <a:ext cx="6437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5" grpId="0">
        <p:bldAsOne/>
      </p:bldGraphic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 txBox="1"/>
          <p:nvPr/>
        </p:nvSpPr>
        <p:spPr>
          <a:xfrm>
            <a:off x="379448" y="694142"/>
            <a:ext cx="7790517" cy="142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customers. </a:t>
            </a:r>
            <a:r>
              <a:rPr lang="en-GB" sz="1000" dirty="0">
                <a:solidFill>
                  <a:srgbClr val="434343"/>
                </a:solidFill>
              </a:rPr>
              <a:t>An example of “Men’s Casual” and “Men’s Smart” personas are shown below.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E.g. a user could shop at 50% Nike, 30% Uniqlo, 20% Fred Perry, and buying 60% T-shirts, 20% trousers, 20% jumpers.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 based on the product/shop weights. Deviations were included to prevent overfitting to the original shopping profiles.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F97AF5-B882-4FDF-B7EB-4061AEBCA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133" b="9397"/>
          <a:stretch/>
        </p:blipFill>
        <p:spPr bwMode="auto">
          <a:xfrm>
            <a:off x="1070020" y="2334053"/>
            <a:ext cx="281661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7A0449-A2B3-4170-AF9E-C8280E9B8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3" r="20451" b="6913"/>
          <a:stretch/>
        </p:blipFill>
        <p:spPr bwMode="auto">
          <a:xfrm>
            <a:off x="4794401" y="2349031"/>
            <a:ext cx="31405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379449" y="706429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942" y="797255"/>
            <a:ext cx="3897808" cy="389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59" y="3369337"/>
            <a:ext cx="3331024" cy="141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 on Product and Shop weights.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weighting measures the proportion of each clothing type purchased; Shop weightings measures the proportion of clothes purchased at each shop.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 dirty="0"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3AC36-F5F5-4D83-84F5-86FB61A7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r="16573" b="5034"/>
          <a:stretch/>
        </p:blipFill>
        <p:spPr bwMode="auto">
          <a:xfrm>
            <a:off x="1531396" y="2513038"/>
            <a:ext cx="258897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B412BA-04B2-450B-810F-D7E156FDA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5203" b="4416"/>
          <a:stretch/>
        </p:blipFill>
        <p:spPr bwMode="auto">
          <a:xfrm>
            <a:off x="4757305" y="2513038"/>
            <a:ext cx="310397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Deployment: Video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AB8D1-DBC5-4BE0-8CCE-1F607EF62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56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60675"/>
            <a:ext cx="2294601" cy="1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7"/>
          <p:cNvSpPr/>
          <p:nvPr/>
        </p:nvSpPr>
        <p:spPr>
          <a:xfrm>
            <a:off x="1478858" y="3060825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 txBox="1"/>
          <p:nvPr/>
        </p:nvSpPr>
        <p:spPr>
          <a:xfrm>
            <a:off x="2567940" y="183453"/>
            <a:ext cx="6385559" cy="49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72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ton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  <a:endParaRPr/>
          </a:p>
        </p:txBody>
      </p:sp>
      <p:pic>
        <p:nvPicPr>
          <p:cNvPr id="551" name="Google Shape;551;p17"/>
          <p:cNvPicPr preferRelativeResize="0"/>
          <p:nvPr/>
        </p:nvPicPr>
        <p:blipFill rotWithShape="1">
          <a:blip r:embed="rId4">
            <a:alphaModFix/>
          </a:blip>
          <a:srcRect l="27568" r="30721"/>
          <a:stretch/>
        </p:blipFill>
        <p:spPr>
          <a:xfrm>
            <a:off x="1147300" y="747475"/>
            <a:ext cx="1721535" cy="275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17"/>
          <p:cNvGraphicFramePr/>
          <p:nvPr>
            <p:extLst>
              <p:ext uri="{D42A27DB-BD31-4B8C-83A1-F6EECF244321}">
                <p14:modId xmlns:p14="http://schemas.microsoft.com/office/powerpoint/2010/main" val="3650452548"/>
              </p:ext>
            </p:extLst>
          </p:nvPr>
        </p:nvGraphicFramePr>
        <p:xfrm>
          <a:off x="3032760" y="886280"/>
          <a:ext cx="5920725" cy="3815150"/>
        </p:xfrm>
        <a:graphic>
          <a:graphicData uri="http://schemas.openxmlformats.org/drawingml/2006/table">
            <a:tbl>
              <a:tblPr firstRow="1" bandRow="1">
                <a:noFill/>
                <a:tableStyleId>{6D573B0F-B3DF-4BBE-8C0B-0877C01A2AE5}</a:tableStyleId>
              </a:tblPr>
              <a:tblGrid>
                <a:gridCol w="121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Challenge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Solution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 dirty="0"/>
                        <a:t>Web scraping &amp; Data Processing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Multiple websites with different formats, layouts and clothing category type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Standardised information required (e.g. image, shop name, clothing category, item name)</a:t>
                      </a:r>
                      <a:endParaRPr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Distributed web scraping to all team members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‘Blouses’ were too ambiguous in style and often misclassified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Removed ‘blouses’ from </a:t>
                      </a:r>
                      <a:r>
                        <a:rPr lang="en-GB" sz="1000" b="0" u="none" strike="noStrike" cap="none" dirty="0"/>
                        <a:t>predictor resulting </a:t>
                      </a:r>
                      <a:r>
                        <a:rPr lang="en-GB" sz="1000" u="none" strike="noStrike" cap="none" dirty="0"/>
                        <a:t>in increased accuracy across all other categories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‘Suits’ often misclassified, due to similarity to ‘Jackets’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Sourced additional images for model training, resulting in increased accuracy.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User Shopping History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No real life consumer shopping history data was available.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Data was generated based on ‘user personas’, with randomness introduced to prevent overfitting.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Recommendation System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End to end recommendation calculations are time consuming.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Static consumer distance matrix saved to significantly run time.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Deployment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Identifying platform to deploy both computer vision and recommendation systems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TBC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747" name="Google Shape;747;p45"/>
          <p:cNvSpPr txBox="1">
            <a:spLocks noGrp="1"/>
          </p:cNvSpPr>
          <p:nvPr>
            <p:ph type="title" idx="2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swald"/>
                <a:ea typeface="Oswald"/>
                <a:cs typeface="Oswald"/>
                <a:sym typeface="Oswald"/>
              </a:rPr>
              <a:t>01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8" name="Google Shape;748;p45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Business Overview</a:t>
            </a:r>
            <a:endParaRPr dirty="0">
              <a:latin typeface="+mn-lt"/>
            </a:endParaRPr>
          </a:p>
        </p:txBody>
      </p:sp>
      <p:sp>
        <p:nvSpPr>
          <p:cNvPr id="749" name="Google Shape;749;p45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+mn-lt"/>
              </a:rPr>
              <a:t>Business Value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Motivation &amp; Benefits</a:t>
            </a:r>
            <a:endParaRPr dirty="0">
              <a:latin typeface="+mn-lt"/>
            </a:endParaRPr>
          </a:p>
        </p:txBody>
      </p:sp>
      <p:sp>
        <p:nvSpPr>
          <p:cNvPr id="750" name="Google Shape;750;p45"/>
          <p:cNvSpPr txBox="1">
            <a:spLocks noGrp="1"/>
          </p:cNvSpPr>
          <p:nvPr>
            <p:ph type="title" idx="5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02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1" name="Google Shape;751;p45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Architecture</a:t>
            </a:r>
            <a:endParaRPr dirty="0">
              <a:latin typeface="+mn-lt"/>
            </a:endParaRPr>
          </a:p>
        </p:txBody>
      </p:sp>
      <p:sp>
        <p:nvSpPr>
          <p:cNvPr id="752" name="Google Shape;752;p45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Processes</a:t>
            </a:r>
            <a:endParaRPr dirty="0">
              <a:latin typeface="+mn-lt"/>
            </a:endParaRPr>
          </a:p>
        </p:txBody>
      </p:sp>
      <p:sp>
        <p:nvSpPr>
          <p:cNvPr id="753" name="Google Shape;753;p45"/>
          <p:cNvSpPr txBox="1">
            <a:spLocks noGrp="1"/>
          </p:cNvSpPr>
          <p:nvPr>
            <p:ph type="title" idx="8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03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4" name="Google Shape;754;p45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Development</a:t>
            </a:r>
            <a:endParaRPr dirty="0">
              <a:latin typeface="+mn-lt"/>
            </a:endParaRPr>
          </a:p>
        </p:txBody>
      </p:sp>
      <p:sp>
        <p:nvSpPr>
          <p:cNvPr id="755" name="Google Shape;755;p45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Sourcing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Model Build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Deployment</a:t>
            </a:r>
            <a:endParaRPr dirty="0">
              <a:latin typeface="+mn-lt"/>
            </a:endParaRPr>
          </a:p>
        </p:txBody>
      </p:sp>
      <p:sp>
        <p:nvSpPr>
          <p:cNvPr id="756" name="Google Shape;756;p45"/>
          <p:cNvSpPr txBox="1">
            <a:spLocks noGrp="1"/>
          </p:cNvSpPr>
          <p:nvPr>
            <p:ph type="title" idx="14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04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App Demonstration</a:t>
            </a:r>
            <a:endParaRPr dirty="0">
              <a:latin typeface="+mn-lt"/>
            </a:endParaRPr>
          </a:p>
        </p:txBody>
      </p:sp>
      <p:sp>
        <p:nvSpPr>
          <p:cNvPr id="758" name="Google Shape;758;p45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Image Recognition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Recommendation System</a:t>
            </a:r>
            <a:endParaRPr dirty="0">
              <a:latin typeface="+mn-lt"/>
            </a:endParaRPr>
          </a:p>
        </p:txBody>
      </p:sp>
      <p:sp>
        <p:nvSpPr>
          <p:cNvPr id="759" name="Google Shape;759;p45"/>
          <p:cNvSpPr txBox="1">
            <a:spLocks noGrp="1"/>
          </p:cNvSpPr>
          <p:nvPr>
            <p:ph type="title" idx="17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05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0" name="Google Shape;760;p45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&amp; Future</a:t>
            </a:r>
            <a:endParaRPr dirty="0">
              <a:latin typeface="+mn-lt"/>
            </a:endParaRPr>
          </a:p>
        </p:txBody>
      </p:sp>
      <p:sp>
        <p:nvSpPr>
          <p:cNvPr id="761" name="Google Shape;761;p45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and Solutions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Future Enhancements</a:t>
            </a:r>
            <a:endParaRPr dirty="0">
              <a:latin typeface="+mn-lt"/>
            </a:endParaRPr>
          </a:p>
        </p:txBody>
      </p:sp>
      <p:sp>
        <p:nvSpPr>
          <p:cNvPr id="762" name="Google Shape;762;p45"/>
          <p:cNvSpPr txBox="1">
            <a:spLocks noGrp="1"/>
          </p:cNvSpPr>
          <p:nvPr>
            <p:ph type="title" idx="20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06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3" name="Google Shape;763;p45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Conclusion</a:t>
            </a:r>
            <a:endParaRPr dirty="0">
              <a:latin typeface="+mn-lt"/>
            </a:endParaRPr>
          </a:p>
        </p:txBody>
      </p:sp>
      <p:sp>
        <p:nvSpPr>
          <p:cNvPr id="764" name="Google Shape;764;p45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Final Remarks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" grpId="0"/>
      <p:bldP spid="748" grpId="0"/>
      <p:bldP spid="749" grpId="0"/>
      <p:bldP spid="750" grpId="0"/>
      <p:bldP spid="751" grpId="0"/>
      <p:bldP spid="752" grpId="0"/>
      <p:bldP spid="753" grpId="0"/>
      <p:bldP spid="754" grpId="0"/>
      <p:bldP spid="755" grpId="0"/>
      <p:bldP spid="756" grpId="0"/>
      <p:bldP spid="757" grpId="0"/>
      <p:bldP spid="758" grpId="0"/>
      <p:bldP spid="759" grpId="0"/>
      <p:bldP spid="760" grpId="0"/>
      <p:bldP spid="761" grpId="0"/>
      <p:bldP spid="762" grpId="0"/>
      <p:bldP spid="763" grpId="0"/>
      <p:bldP spid="7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shows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 and Product Range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stores to broaden inventory</a:t>
            </a:r>
            <a:r>
              <a:rPr lang="en-GB" dirty="0"/>
              <a:t>. 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accessories and non-fashion items.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with real lif</a:t>
            </a:r>
            <a:r>
              <a:rPr lang="en-GB" sz="1200" dirty="0"/>
              <a:t>e consumer data.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CONCLUSIONS</a:t>
            </a:r>
            <a:endParaRPr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8ED5476-3DC7-4A0A-A06A-1BFEEDC3E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255"/>
              </p:ext>
            </p:extLst>
          </p:nvPr>
        </p:nvGraphicFramePr>
        <p:xfrm>
          <a:off x="330139" y="1205507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Project &amp; Aim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is a Computer Vision recommendation system, used for in store personalised clothing recommendations.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aims to personalise the customer retail shopping experience, and revitalise in store shopping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066D6C1-96F0-4DD7-ACBA-60C32048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5868"/>
              </p:ext>
            </p:extLst>
          </p:nvPr>
        </p:nvGraphicFramePr>
        <p:xfrm>
          <a:off x="4813538" y="120550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Personalised recommendations based on their shopping preferences.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Maintain and enhance customer loyalty.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Attract customers from complementary / partner stores.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20F5FC6-3B3F-4EFB-8613-9DD71124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65800"/>
              </p:ext>
            </p:extLst>
          </p:nvPr>
        </p:nvGraphicFramePr>
        <p:xfrm>
          <a:off x="330139" y="312216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Model Development &amp;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Yolov5 model trained on custom clothing dataset.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Total average precision: 69%, recall: 73%.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Recommendation systems developed on internal shopping history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365344-8699-426C-A20F-55BA6232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63773"/>
              </p:ext>
            </p:extLst>
          </p:nvPr>
        </p:nvGraphicFramePr>
        <p:xfrm>
          <a:off x="4813538" y="3118361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Future Enhancements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Feature Extractions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Expand Data and Product Range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Refine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AA253CA-94BF-4F5F-BB08-A7C498AE5829}"/>
              </a:ext>
            </a:extLst>
          </p:cNvPr>
          <p:cNvSpPr/>
          <p:nvPr/>
        </p:nvSpPr>
        <p:spPr>
          <a:xfrm>
            <a:off x="7431887" y="347016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8F3B5-3BBD-4399-A6B7-844EF3E9AB71}"/>
              </a:ext>
            </a:extLst>
          </p:cNvPr>
          <p:cNvSpPr/>
          <p:nvPr/>
        </p:nvSpPr>
        <p:spPr>
          <a:xfrm>
            <a:off x="5512695" y="3470161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DC5BF-B470-4D4A-8246-20B58A6465C3}"/>
              </a:ext>
            </a:extLst>
          </p:cNvPr>
          <p:cNvSpPr/>
          <p:nvPr/>
        </p:nvSpPr>
        <p:spPr>
          <a:xfrm>
            <a:off x="7431887" y="1814681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03539-7DF8-4B83-984B-69733A883D54}"/>
              </a:ext>
            </a:extLst>
          </p:cNvPr>
          <p:cNvSpPr/>
          <p:nvPr/>
        </p:nvSpPr>
        <p:spPr>
          <a:xfrm>
            <a:off x="5512695" y="1839500"/>
            <a:ext cx="1080000" cy="108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620;p21">
            <a:extLst>
              <a:ext uri="{FF2B5EF4-FFF2-40B4-BE49-F238E27FC236}">
                <a16:creationId xmlns:a16="http://schemas.microsoft.com/office/drawing/2014/main" id="{5613EC1C-3EC5-49E6-8B95-72313572D4B0}"/>
              </a:ext>
            </a:extLst>
          </p:cNvPr>
          <p:cNvSpPr txBox="1">
            <a:spLocks/>
          </p:cNvSpPr>
          <p:nvPr/>
        </p:nvSpPr>
        <p:spPr>
          <a:xfrm>
            <a:off x="5389652" y="2919500"/>
            <a:ext cx="1310059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Edward Ross</a:t>
            </a:r>
          </a:p>
        </p:txBody>
      </p:sp>
      <p:sp>
        <p:nvSpPr>
          <p:cNvPr id="26" name="Google Shape;620;p21">
            <a:extLst>
              <a:ext uri="{FF2B5EF4-FFF2-40B4-BE49-F238E27FC236}">
                <a16:creationId xmlns:a16="http://schemas.microsoft.com/office/drawing/2014/main" id="{E1A5B1A7-9BB6-4866-8F42-CB4B9736C9FF}"/>
              </a:ext>
            </a:extLst>
          </p:cNvPr>
          <p:cNvSpPr txBox="1">
            <a:spLocks/>
          </p:cNvSpPr>
          <p:nvPr/>
        </p:nvSpPr>
        <p:spPr>
          <a:xfrm>
            <a:off x="7204214" y="2914273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Daniel Rowbottom</a:t>
            </a:r>
          </a:p>
        </p:txBody>
      </p:sp>
      <p:sp>
        <p:nvSpPr>
          <p:cNvPr id="27" name="Google Shape;620;p21">
            <a:extLst>
              <a:ext uri="{FF2B5EF4-FFF2-40B4-BE49-F238E27FC236}">
                <a16:creationId xmlns:a16="http://schemas.microsoft.com/office/drawing/2014/main" id="{015B6B18-0D4C-40E9-ADF5-34FE93DAE8FA}"/>
              </a:ext>
            </a:extLst>
          </p:cNvPr>
          <p:cNvSpPr txBox="1">
            <a:spLocks/>
          </p:cNvSpPr>
          <p:nvPr/>
        </p:nvSpPr>
        <p:spPr>
          <a:xfrm>
            <a:off x="7204214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Danny Zhuang</a:t>
            </a:r>
          </a:p>
        </p:txBody>
      </p:sp>
      <p:sp>
        <p:nvSpPr>
          <p:cNvPr id="28" name="Google Shape;620;p21">
            <a:extLst>
              <a:ext uri="{FF2B5EF4-FFF2-40B4-BE49-F238E27FC236}">
                <a16:creationId xmlns:a16="http://schemas.microsoft.com/office/drawing/2014/main" id="{21457D50-5C56-4BEC-A98F-4D1E31937A84}"/>
              </a:ext>
            </a:extLst>
          </p:cNvPr>
          <p:cNvSpPr txBox="1">
            <a:spLocks/>
          </p:cNvSpPr>
          <p:nvPr/>
        </p:nvSpPr>
        <p:spPr>
          <a:xfrm>
            <a:off x="5273867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Yoon Hwan Kim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43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70050-AD1B-416D-BC9B-2F6BB719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/>
          <a:stretch/>
        </p:blipFill>
        <p:spPr>
          <a:xfrm>
            <a:off x="2965598" y="1044010"/>
            <a:ext cx="546515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EF6DF-A448-41A6-AED9-2DDFF324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902248" y="1044010"/>
            <a:ext cx="552850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1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E650AC-1CC7-4261-9969-F70AD51B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3838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41820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8768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8769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53915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105864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105864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105864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D7973-98C5-4565-9CD3-8FAEECC7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10477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77B5F-DF54-431F-BB84-784156F57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44010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shop recommendations for ‘Calvin Klein Women’ and ‘</a:t>
            </a:r>
            <a:r>
              <a:rPr lang="en-GB" sz="1000" dirty="0" err="1">
                <a:solidFill>
                  <a:srgbClr val="434343"/>
                </a:solidFill>
              </a:rPr>
              <a:t>MaxMara</a:t>
            </a:r>
            <a:r>
              <a:rPr lang="en-GB" sz="1000" dirty="0">
                <a:solidFill>
                  <a:srgbClr val="434343"/>
                </a:solidFill>
              </a:rPr>
              <a:t>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product types.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Proof of concept app deployed in Streamlit</a:t>
            </a:r>
            <a:endParaRPr sz="12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4017</TotalTime>
  <Words>1861</Words>
  <Application>Microsoft Office PowerPoint</Application>
  <PresentationFormat>On-screen Show (16:9)</PresentationFormat>
  <Paragraphs>289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Anton</vt:lpstr>
      <vt:lpstr>Arial</vt:lpstr>
      <vt:lpstr>Oswald</vt:lpstr>
      <vt:lpstr>Muli</vt:lpstr>
      <vt:lpstr>Fredoka One</vt:lpstr>
      <vt:lpstr>Clothing Retailer Business Plan by Slidesgo</vt:lpstr>
      <vt:lpstr>ShopRec</vt:lpstr>
      <vt:lpstr>CONTENTS</vt:lpstr>
      <vt:lpstr>ShopRec</vt:lpstr>
      <vt:lpstr>OUR MOTIVATION</vt:lpstr>
      <vt:lpstr>THREATS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Deployment - Homepage</vt:lpstr>
      <vt:lpstr>5. Deployment: Video Demonstration</vt:lpstr>
      <vt:lpstr>PowerPoint Presentation</vt:lpstr>
      <vt:lpstr>FUTURE ENHANCEMENTS</vt:lpstr>
      <vt:lpstr>CONCLUSIONS</vt:lpstr>
      <vt:lpstr>THANKS!</vt:lpstr>
      <vt:lpstr>REFERENCES</vt:lpstr>
      <vt:lpstr>APPENDIX</vt:lpstr>
      <vt:lpstr>Deployment – User Profiles</vt:lpstr>
      <vt:lpstr>Deployment – User Profiles</vt:lpstr>
      <vt:lpstr>Deployment – Image Recognition</vt:lpstr>
      <vt:lpstr>Deployment - Recommendations</vt:lpstr>
      <vt:lpstr>Deployment - Recommendations</vt:lpstr>
      <vt:lpstr>Deployment - Recommendations</vt:lpstr>
      <vt:lpstr>Deployment -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Daniel Rowbottom</cp:lastModifiedBy>
  <cp:revision>66</cp:revision>
  <dcterms:created xsi:type="dcterms:W3CDTF">2021-05-03T01:34:06Z</dcterms:created>
  <dcterms:modified xsi:type="dcterms:W3CDTF">2021-05-13T06:25:55Z</dcterms:modified>
</cp:coreProperties>
</file>